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1" r:id="rId8"/>
    <p:sldId id="269" r:id="rId9"/>
    <p:sldId id="270" r:id="rId10"/>
    <p:sldId id="262" r:id="rId11"/>
    <p:sldId id="263" r:id="rId12"/>
    <p:sldId id="264" r:id="rId13"/>
    <p:sldId id="271" r:id="rId14"/>
    <p:sldId id="272" r:id="rId15"/>
    <p:sldId id="265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2154" y="-11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44D-7875-4E93-9536-ECC1AB8B344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78-375B-421B-81FF-329CE929C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4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44D-7875-4E93-9536-ECC1AB8B344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78-375B-421B-81FF-329CE929C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086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44D-7875-4E93-9536-ECC1AB8B344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78-375B-421B-81FF-329CE929C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209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44D-7875-4E93-9536-ECC1AB8B344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78-375B-421B-81FF-329CE929C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835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44D-7875-4E93-9536-ECC1AB8B344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78-375B-421B-81FF-329CE929C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47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44D-7875-4E93-9536-ECC1AB8B344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78-375B-421B-81FF-329CE929C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35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44D-7875-4E93-9536-ECC1AB8B344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78-375B-421B-81FF-329CE929C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125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44D-7875-4E93-9536-ECC1AB8B344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78-375B-421B-81FF-329CE929C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000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44D-7875-4E93-9536-ECC1AB8B344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78-375B-421B-81FF-329CE929C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60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44D-7875-4E93-9536-ECC1AB8B344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78-375B-421B-81FF-329CE929C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12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44D-7875-4E93-9536-ECC1AB8B344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78-375B-421B-81FF-329CE929C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5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6B44D-7875-4E93-9536-ECC1AB8B344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E0278-375B-421B-81FF-329CE929C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826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47964" y="4825530"/>
            <a:ext cx="3340498" cy="1655762"/>
          </a:xfrm>
        </p:spPr>
        <p:txBody>
          <a:bodyPr>
            <a:normAutofit/>
          </a:bodyPr>
          <a:lstStyle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Витязева О.В., </a:t>
            </a:r>
          </a:p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 </a:t>
            </a:r>
          </a:p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помощи детям»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0124" y="-38636"/>
            <a:ext cx="12041875" cy="4239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и науки Курганской области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ГБУ «Центр помощи детям»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 ребенка 2 – 3 лет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861" y="1708990"/>
            <a:ext cx="107950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558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63071" y="1404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Вертикаль развития «Картинка»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7422" y="1733266"/>
            <a:ext cx="11764370" cy="4730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Узнаёт предметы на отдельных предметных картинках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мес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Показывает предмет на сюжетной картинке; называет картинку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Соотносит реальный предмет и картинку. Показывает и называет 2 картинки 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мес.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Узнаёт отдельное действие на сюжетной картинке. (Где мальчик сидит?)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Показывает на фото 4 названных по имени людей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Узнает род деятельности на картинке, если не может сказать, показывает 	(более расширенно: умывается, расчёсывается, читает, рисует)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Узнаёт «мультяшных» героев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60648"/>
            <a:ext cx="1079086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63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Вертикаль «Части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 и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тела»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7" y="1825625"/>
            <a:ext cx="11631911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Показывает части лица у куклы и взрослого (по подражанию, отражённо)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Понимает смысл просьбы «Открой рот!» без жеста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Рассматривает себя в зеркало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 на названную часть лица, тела на себе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 подряд 2 части тела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Показывает на другом, на кукле (на картинке), хотя бы одну часть тела по слову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Показывает на себе и на другом 6 частей тела, называет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60648"/>
            <a:ext cx="1079086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00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Вертикаль «Сортировка»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25625"/>
            <a:ext cx="11659206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Сортирует правильно предметы (два вида совершенно одинаковых предметов, например, спичечные коробки и пластмассовые ложки) 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Объединяет(сортирует) предметы в группу по размеру (большой – маленький) 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Объединяет (сортирует) основные цвета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Объединяет (сортирует) в группу плоскостные формы (треугольник, круг)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Сортирует ложки и вилки по 5 штук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Сортирует чайные и столовые ложки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60648"/>
            <a:ext cx="1079086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15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63071" y="52889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уровня понимания речи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25625"/>
            <a:ext cx="11659206" cy="4351338"/>
          </a:xfrm>
        </p:spPr>
        <p:txBody>
          <a:bodyPr>
            <a:normAutofit/>
          </a:bodyPr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Обращенную речь не понимает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речи ситуативное (в ситуации, которая повторяется всегда одинаково)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на уровне выполнения простых инструкций («обними маму», «дай ручку)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на уровне двухступенчатых инструкций («возьми куклу, дай маме)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в полном объёме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60648"/>
            <a:ext cx="1079086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74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63071" y="52889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ребенок способен передать сообщение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25625"/>
            <a:ext cx="11659206" cy="4351338"/>
          </a:xfrm>
        </p:spPr>
        <p:txBody>
          <a:bodyPr>
            <a:normAutofit/>
          </a:bodyPr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Мимические проявления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Голосовые проявления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Жестовая форма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Вербальная форма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60648"/>
            <a:ext cx="1079086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50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32456"/>
            <a:ext cx="1079086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61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осмысленной речи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роль слова - СМЫСЛОВАЯ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ребенок произносит еще пока неправильно (с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точки зрения звукового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состава)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стороны мышления: ребёнок классифицирует знакомые ему предметы,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адаёт вопрос «почему?», что свидетельствует о формировании базисного свойства мышления –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следственного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«Стартовая площадка» для коррекционной работы – максимальное использование внешних раздражителей: предметы, модели, картинки, символы,  знаки, мелодии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60648"/>
            <a:ext cx="1079086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1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обобщения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 примере слова-предмета «чашка»)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степень обобщения (первый год жизни ребенка). Ребенок знает, что «чашка» – это только его чашка. Речь и мышление идут отдельно друг от друга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степень обобщения (к 24 месяцам). Ребенок понимает, что «чашка» – это любая чашка, независимо от материала, размера, цвета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степень обобщения (36-42 месяца). Слово обозначает несколько групп предметов. «Чашка» – это посуда.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60648"/>
            <a:ext cx="1079086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42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Озвучивание предметного мира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Предмет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Зрение           Осязание                     Слух                       Обоняние                 Вкус                                                              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Слово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894537" y="2073019"/>
            <a:ext cx="3258355" cy="1043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3984671" y="2242031"/>
            <a:ext cx="1481070" cy="99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847008" y="2266682"/>
            <a:ext cx="0" cy="1043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651938" y="2131745"/>
            <a:ext cx="1880315" cy="1043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110480" y="2053701"/>
            <a:ext cx="3364069" cy="1236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716245" y="3915235"/>
            <a:ext cx="3614938" cy="901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044235" y="3863662"/>
            <a:ext cx="1584101" cy="678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096000" y="3863662"/>
            <a:ext cx="0" cy="695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6651938" y="3593263"/>
            <a:ext cx="1803042" cy="901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7031329" y="3670479"/>
            <a:ext cx="3387143" cy="1081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7" y="230188"/>
            <a:ext cx="1079086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08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 bwMode="auto">
          <a:xfrm>
            <a:off x="0" y="1113817"/>
            <a:ext cx="1206462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eaLnBrk="1" hangingPunct="1">
              <a:buNone/>
              <a:defRPr/>
            </a:pPr>
            <a:r>
              <a:rPr lang="ru-RU" altLang="ru-RU" sz="20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4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 2 года </a:t>
            </a:r>
            <a:r>
              <a:rPr lang="ru-RU" altLang="ru-RU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ребенок </a:t>
            </a:r>
            <a:r>
              <a:rPr lang="ru-RU" altLang="ru-RU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понимает и правильно выполняет двухэтапную инструкцию; </a:t>
            </a:r>
            <a:r>
              <a:rPr lang="ru-RU" altLang="ru-RU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появляются вопросы «Что?», «Где?», «Куда</a:t>
            </a:r>
            <a:r>
              <a:rPr lang="ru-RU" altLang="ru-RU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?»; в активной речи более 100 слов; различает неречевые звуки (бубен, колокольчик, лай собаки, мяуканье кошки, мычание коровы)</a:t>
            </a:r>
            <a:endParaRPr lang="ru-RU" altLang="ru-RU" sz="24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1" hangingPunct="1">
              <a:buNone/>
              <a:defRPr/>
            </a:pPr>
            <a:r>
              <a:rPr lang="ru-RU" altLang="ru-RU" sz="24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	В 2 года 2 месяца </a:t>
            </a:r>
            <a:r>
              <a:rPr lang="ru-RU" altLang="ru-RU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ребенок понимает и выполняет двухступенчатую инструкцию, в активном словаре до 200 слов, говорит словосочетания, появляются предложения из 2 слов, понимает и использует в речи формы дательного, родительного и предложного падежей</a:t>
            </a:r>
            <a:endParaRPr kumimoji="0" lang="ru-RU" altLang="ru-RU" sz="2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В</a:t>
            </a:r>
            <a:r>
              <a:rPr kumimoji="0" lang="ru-RU" altLang="ru-RU" sz="2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 года 6 месяцев</a:t>
            </a:r>
            <a:r>
              <a:rPr kumimoji="0" lang="ru-RU" altLang="ru-RU" sz="2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словарь расширяется до нескольких сотен слов; 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произносит простые предложения из трех — четырех слов;</a:t>
            </a:r>
            <a:r>
              <a:rPr kumimoji="0" lang="ru-RU" altLang="ru-RU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начинает употреблять в речи предлоги;</a:t>
            </a:r>
            <a:r>
              <a:rPr kumimoji="0" lang="ru-RU" altLang="ru-RU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различает слова, близкие по звучанию (уши-усы, киска-миска, стол-стул)</a:t>
            </a:r>
          </a:p>
          <a:p>
            <a:pPr marL="0" lvl="0" indent="0" algn="just" eaLnBrk="1" hangingPunct="1">
              <a:buNone/>
              <a:defRPr/>
            </a:pPr>
            <a:r>
              <a:rPr lang="ru-RU" altLang="ru-RU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4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 3 года </a:t>
            </a:r>
            <a:r>
              <a:rPr lang="ru-RU" altLang="ru-RU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говорит  сложноподчиненные предложения</a:t>
            </a:r>
            <a:r>
              <a:rPr lang="ru-RU" altLang="ru-RU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;   </a:t>
            </a:r>
            <a:r>
              <a:rPr lang="ru-RU" altLang="ru-RU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словарь включает  около 1000  слов (существительные, глаголы, наречия</a:t>
            </a:r>
            <a:r>
              <a:rPr lang="ru-RU" altLang="ru-RU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); ребенок  </a:t>
            </a:r>
            <a:r>
              <a:rPr lang="ru-RU" altLang="ru-RU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способен словом обобщить несколько предметов, имеющих общее </a:t>
            </a:r>
            <a:r>
              <a:rPr lang="ru-RU" altLang="ru-RU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назначение; проговаривает </a:t>
            </a:r>
            <a:r>
              <a:rPr lang="ru-RU" altLang="ru-RU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свои действия, играя или занимаясь чем-то в </a:t>
            </a:r>
            <a:r>
              <a:rPr lang="ru-RU" altLang="ru-RU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быту; ребенок </a:t>
            </a:r>
            <a:r>
              <a:rPr lang="ru-RU" altLang="ru-RU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начинает говорить о себе в первом </a:t>
            </a:r>
            <a:r>
              <a:rPr lang="ru-RU" altLang="ru-RU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лице; повторяет </a:t>
            </a:r>
            <a:r>
              <a:rPr lang="ru-RU" altLang="ru-RU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наизусть двустишия и четверостишия</a:t>
            </a:r>
            <a:endParaRPr kumimoji="0" lang="ru-RU" altLang="ru-RU" sz="2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altLang="ru-RU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600199" y="113763"/>
            <a:ext cx="10259705" cy="1232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Нормы речевого развития ребенка раннего возраста</a:t>
            </a:r>
            <a:b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alt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87205"/>
            <a:ext cx="1079086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46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5621" y="670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Основания для беспокойства </a:t>
            </a:r>
            <a:endParaRPr lang="ru-RU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36479" y="1316742"/>
            <a:ext cx="1183260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ребенок, имея нормальный слух, не реагирует на обращение; отсутствуют  жесты, даже указательный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стойкое и длительное по времени отсутствие речевого подражания новым для ребенка словам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при появлении речевого подражания ребенок, как правило, воспроизводит часть вместо целого слова или искажает его, использует аморфные слова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не строит из накопленных слов предложений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строит предложения, но их грамматическое оформление грубо искажено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не появляются глаголы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не говорит о себе в первом лице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речи кончик языка высовывается между зубами, звуки произносятся с «хлюпаньем», имеют носовой оттенок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87205"/>
            <a:ext cx="1079086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9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4909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Вертикаль развития «Слуховой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гнозис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13899" y="1254467"/>
            <a:ext cx="11555777" cy="5718413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Поворачивает голову на колокольчик. Слушает музыку</a:t>
            </a:r>
          </a:p>
          <a:p>
            <a:pPr marL="0" lv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Прислушивается к разговору</a:t>
            </a:r>
          </a:p>
          <a:p>
            <a:pPr marL="0" lv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Слушает тиканье часов</a:t>
            </a:r>
          </a:p>
          <a:p>
            <a:pPr marL="0" lv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мес.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Реагирует на строгий тон</a:t>
            </a:r>
          </a:p>
          <a:p>
            <a:pPr marL="0" lv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Реагирует на имя</a:t>
            </a:r>
          </a:p>
          <a:p>
            <a:pPr marL="0" lv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Подпрыгивает при стишках и считалочках</a:t>
            </a:r>
          </a:p>
          <a:p>
            <a:pPr marL="0" lv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Выбирает животное по голосу (4 штуки) можно предложить картинку</a:t>
            </a:r>
          </a:p>
          <a:p>
            <a:pPr marL="0" lv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Выбирает муз. инструмент по звучанию (барабан, колокольчик, погремушка, дудка) можно предложить картинку</a:t>
            </a:r>
          </a:p>
          <a:p>
            <a:pPr marL="0" lv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 мес.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Выбирает  по звукоподражанию   животного:  «мяу», «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ав-ав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му-му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«хрю-хрю»; пытается маршировать; может повторить 1 – 2 удара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02" y="169285"/>
            <a:ext cx="1079086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06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4909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Вертикаль развития «Активная речь»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13899" y="1254467"/>
            <a:ext cx="11555777" cy="5718413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2-3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Издает гортанные звуки, сочетания звуков «агу», «ух», «ха», «га-га»</a:t>
            </a:r>
          </a:p>
          <a:p>
            <a:pPr marL="0" lv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Активный лепет</a:t>
            </a:r>
          </a:p>
          <a:p>
            <a:pPr marL="0" lv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епетные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лова: МАМА, ПАПА</a:t>
            </a:r>
          </a:p>
          <a:p>
            <a:pPr marL="0" lv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мес.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оворит ударные слоги КАША (ка), КАПУСТА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Пытается петь</a:t>
            </a:r>
          </a:p>
          <a:p>
            <a:pPr marL="0" lv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мес.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речи 6 звуков: [а], [о], [у], [м], [б], [п]. Произносит или может их повторить вслед за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взрослым: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мама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мес.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Подражает звукам двух животных, имитируя взрослого: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му-му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аф-аф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«мяу», «пи-пи»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мес.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глаголы: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«есть», «пить», «спать», «идти», «приходить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мес.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 себя по имени 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02" y="169285"/>
            <a:ext cx="1079086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11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4909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Вертикаль развития «Активная речь»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13899" y="1254467"/>
            <a:ext cx="11555777" cy="5718413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 о себе в 1 лице («Я»)</a:t>
            </a:r>
          </a:p>
          <a:p>
            <a:pPr marL="0" lvl="0" indent="0"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 «холодно», «горячо», «большой», «маленький», «хороший», «красивый»</a:t>
            </a:r>
          </a:p>
          <a:p>
            <a:pPr marL="0" lvl="0" indent="0"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 одно слово для названия сходных предметов (Словом ШАПКА может назвать панаму, кепку, шляпу) </a:t>
            </a:r>
          </a:p>
          <a:p>
            <a:pPr marL="0" lvl="0" indent="0"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 мес.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 предложениями, использует в речи простые предлоги (на, под, от, к, с)</a:t>
            </a:r>
          </a:p>
          <a:p>
            <a:pPr marL="0" lvl="0" indent="0"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36мес.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Рассказывает наизусть простые стишки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02" y="169285"/>
            <a:ext cx="1079086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27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973</Words>
  <Application>Microsoft Office PowerPoint</Application>
  <PresentationFormat>Произвольный</PresentationFormat>
  <Paragraphs>106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Период осмысленной речи</vt:lpstr>
      <vt:lpstr>Формирование обобщения (на примере слова-предмета «чашка») </vt:lpstr>
      <vt:lpstr>Озвучивание предметного мира </vt:lpstr>
      <vt:lpstr>Презентация PowerPoint</vt:lpstr>
      <vt:lpstr>Основания для беспокойства </vt:lpstr>
      <vt:lpstr>Вертикаль развития «Слуховой гнозис» </vt:lpstr>
      <vt:lpstr>Вертикаль развития «Активная речь» </vt:lpstr>
      <vt:lpstr>Вертикаль развития «Активная речь» </vt:lpstr>
      <vt:lpstr>Вертикаль развития «Картинка» </vt:lpstr>
      <vt:lpstr>Вертикаль «Части лица и тела» </vt:lpstr>
      <vt:lpstr>Вертикаль «Сортировка» </vt:lpstr>
      <vt:lpstr>Оценка уровня понимания речи </vt:lpstr>
      <vt:lpstr>Как ребенок способен передать сообщение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Наталья Павловна</cp:lastModifiedBy>
  <cp:revision>37</cp:revision>
  <dcterms:created xsi:type="dcterms:W3CDTF">2020-11-05T11:16:16Z</dcterms:created>
  <dcterms:modified xsi:type="dcterms:W3CDTF">2020-11-11T06:21:34Z</dcterms:modified>
</cp:coreProperties>
</file>